
<file path=[Content_Types].xml><?xml version="1.0" encoding="utf-8"?>
<Types xmlns="http://schemas.openxmlformats.org/package/2006/content-types">
  <Default Extension="gif" ContentType="image/gif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.xml" ContentType="application/inkml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307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311" r:id="rId21"/>
    <p:sldId id="312" r:id="rId22"/>
    <p:sldId id="275" r:id="rId23"/>
    <p:sldId id="313" r:id="rId24"/>
    <p:sldId id="314" r:id="rId25"/>
    <p:sldId id="279" r:id="rId26"/>
    <p:sldId id="315" r:id="rId27"/>
    <p:sldId id="317" r:id="rId28"/>
    <p:sldId id="320" r:id="rId29"/>
    <p:sldId id="318" r:id="rId30"/>
    <p:sldId id="321" r:id="rId31"/>
    <p:sldId id="322" r:id="rId32"/>
    <p:sldId id="326" r:id="rId33"/>
    <p:sldId id="327" r:id="rId34"/>
    <p:sldId id="323" r:id="rId35"/>
    <p:sldId id="324" r:id="rId36"/>
    <p:sldId id="325" r:id="rId37"/>
    <p:sldId id="310" r:id="rId3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98CD2F-D712-F77F-27DD-E8826D4998BB}" v="11" dt="2025-12-19T05:18:14.1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0" d="100"/>
          <a:sy n="140" d="100"/>
        </p:scale>
        <p:origin x="768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04T11:23:25.19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46,'0'-2,"0"1,1 0,-1-1,0 1,1-1,-1 1,0 0,1 0,0-1,-1 1,1 0,0 0,0 0,-1 0,1-1,0 1,0 0,0 1,0-1,0 0,1 0,-1 0,0 1,0-1,1 0,-1 1,3-1,44-8,-40 8,40-3,1 2,-1 3,0 1,0 3,59 13,-46-4,0 3,-1 2,94 45,-117-44,-1 1,-1 1,-1 2,-1 2,-1 1,42 46,-37-30,-2 1,-1 2,-3 2,30 59,-39-58,-1 0,-3 1,-3 1,18 97,4 214,-28-218,-15 191,2-288,-2 1,-2-1,-2-1,-2 0,-2-1,-3 0,-42 83,-18-9,55-89,2 1,1 1,1 0,2 1,-22 62,37-87,-1 1,2-1,-1 1,1-1,1 1,-1 0,1-1,1 1,0-1,0 0,0 1,1-1,0 0,1-1,5 10,6 9,1-2,2 0,21 24,-8-14,2-2,1-1,1-2,1-1,51 29,-13-16,155 61,-115-53,-3 5,146 95,-199-117,-44-26,0 2,0-1,-1 2,0 0,18 17,-30-25,0-1,0 1,0 0,0 0,-1 1,1-1,0 0,0 0,-1 0,1 1,-1-1,1 0,-1 0,0 1,1-1,-1 0,0 1,0-1,0 1,0-1,0 0,0 1,0-1,0 0,-1 1,1-1,-1 0,1 1,-1-1,1 0,-1 0,0 0,1 1,-1-1,0 0,0 0,0 0,0 0,0 0,0-1,-2 2,-6 5,-1 0,0-1,0 0,-13 5,3-1,-44 26,1 4,2 2,2 3,1 2,-71 77,121-115,1-1,0 1,1 0,0 1,0 0,1 0,1 0,-1 0,2 1,-1-1,2 1,-1 0,1 0,1 0,0 0,1 1,1 15,1-10,2 1,0-1,1 0,0-1,1 1,2-1,-1 0,2-1,0 0,15 19,23 23,3-3,2-1,63 48,-50-46,110 123,-113-103,-2 3,-4 3,60 116,-102-164,-2 1,-2 0,-1 1,-1 0,-2 0,-2 1,-1-1,-1 1,-3 0,-5 43,-3-6,-4-2,-3 0,-49 137,44-152,-3-1,-2-1,-3-1,-2-1,-2-2,-2-2,-2 0,-76 73,84-94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ad49c5478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ad49c5478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Footstep error (unknown to controller) generated via gaussian noise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ad49c54782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ad49c54782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ad49c54782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ad49c54782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ad49c5478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ad49c5478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ad49c54782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ad49c54782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ad450fb281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ad450fb281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914799d64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914799d648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Cite faraji for the dynamics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914799d648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914799d648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https://www.researchgate.net/figure/A-Poincare-Map-is-used-to-find-walking-solutions-and-to-analyze-stability_fig1_322069775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914799d648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914799d648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914799d648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914799d648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5273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acf890a22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acf890a22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914799d648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914799d648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ad450fb281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ad450fb281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ad450fb281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ad450fb281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91081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ad450fb281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ad450fb281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179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914799d648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914799d648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914799d648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914799d648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914799d648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914799d648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ad49c5478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ad49c5478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By defining step size, single support period, and the orbital energies, we can compute a stable periodic walking pattern! </a:t>
            </a:r>
            <a:endParaRPr sz="6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ad49c5478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ad49c5478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much like a ball sitting at the top of a hill, these walking patterns become unstable with the slightest of nudges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ad49c5478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ad49c5478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Space → ZOH Discretization. A, B come from linear dynamics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ad49c54782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ad49c54782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0.png"/><Relationship Id="rId4" Type="http://schemas.openxmlformats.org/officeDocument/2006/relationships/customXml" Target="../ink/ink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Analytical Walking Models + RL towards Less Painful Biped Walking Policies</a:t>
            </a:r>
            <a:endParaRPr sz="36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Noah Fisher and Daniel Levine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59A2D1-3668-4086-8E93-9C456D7AC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086" y="3501993"/>
            <a:ext cx="2047828" cy="151027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311700" y="1911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Closing the Loop Part 2: LQR and the Riccati</a:t>
            </a:r>
            <a:endParaRPr/>
          </a:p>
        </p:txBody>
      </p:sp>
      <p:pic>
        <p:nvPicPr>
          <p:cNvPr id="119" name="Google Shape;119;p21" title="RL_unstable_eig.png"/>
          <p:cNvPicPr preferRelativeResize="0"/>
          <p:nvPr/>
        </p:nvPicPr>
        <p:blipFill rotWithShape="1">
          <a:blip r:embed="rId3">
            <a:alphaModFix/>
          </a:blip>
          <a:srcRect l="3750" t="14464" r="7384" b="12334"/>
          <a:stretch/>
        </p:blipFill>
        <p:spPr>
          <a:xfrm>
            <a:off x="159850" y="2339475"/>
            <a:ext cx="4140899" cy="2548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21"/>
          <p:cNvCxnSpPr>
            <a:stCxn id="119" idx="3"/>
            <a:endCxn id="121" idx="1"/>
          </p:cNvCxnSpPr>
          <p:nvPr/>
        </p:nvCxnSpPr>
        <p:spPr>
          <a:xfrm rot="10800000" flipH="1">
            <a:off x="4300749" y="3609088"/>
            <a:ext cx="1778700" cy="45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2" name="Google Shape;122;p21" title="Screenshot 2025-12-03 at 8.36.35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2675" y="895850"/>
            <a:ext cx="5314850" cy="138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 title="RL_stable_eig.png"/>
          <p:cNvPicPr preferRelativeResize="0"/>
          <p:nvPr/>
        </p:nvPicPr>
        <p:blipFill rotWithShape="1">
          <a:blip r:embed="rId5">
            <a:alphaModFix/>
          </a:blip>
          <a:srcRect l="10676" r="15079"/>
          <a:stretch/>
        </p:blipFill>
        <p:spPr>
          <a:xfrm>
            <a:off x="6079575" y="2181537"/>
            <a:ext cx="2818524" cy="285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482700" y="339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Gait is Stable for Random Disturbances!</a:t>
            </a:r>
            <a:endParaRPr/>
          </a:p>
        </p:txBody>
      </p:sp>
      <p:pic>
        <p:nvPicPr>
          <p:cNvPr id="2" name="cl_stable2">
            <a:hlinkClick r:id="" action="ppaction://media"/>
            <a:extLst>
              <a:ext uri="{FF2B5EF4-FFF2-40B4-BE49-F238E27FC236}">
                <a16:creationId xmlns:a16="http://schemas.microsoft.com/office/drawing/2014/main" id="{B640F015-938B-4D9B-ADB4-B83B3F67B3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36941" y="1112292"/>
            <a:ext cx="5695957" cy="35876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311700" y="247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NOT Stable for Noisy Footsteps :(</a:t>
            </a:r>
            <a:endParaRPr/>
          </a:p>
        </p:txBody>
      </p:sp>
      <p:pic>
        <p:nvPicPr>
          <p:cNvPr id="2" name="cl_unstable">
            <a:hlinkClick r:id="" action="ppaction://media"/>
            <a:extLst>
              <a:ext uri="{FF2B5EF4-FFF2-40B4-BE49-F238E27FC236}">
                <a16:creationId xmlns:a16="http://schemas.microsoft.com/office/drawing/2014/main" id="{F9ACCFFC-B16A-4FD5-83BD-12EA76A41B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3769" y="1009934"/>
            <a:ext cx="5916461" cy="37265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4" title="Screenshot 2025-12-03 at 9.37.4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00" y="3910362"/>
            <a:ext cx="5234236" cy="83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 txBox="1">
            <a:spLocks noGrp="1"/>
          </p:cNvSpPr>
          <p:nvPr>
            <p:ph type="title"/>
          </p:nvPr>
        </p:nvSpPr>
        <p:spPr>
          <a:xfrm>
            <a:off x="311700" y="379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Problem:</a:t>
            </a:r>
            <a:r>
              <a:rPr lang="en"/>
              <a:t> We don’t observe footstep error, and it’s difficult to model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Solution:</a:t>
            </a:r>
            <a:r>
              <a:rPr lang="en"/>
              <a:t> Use RL to compute a residual for foot placement!</a:t>
            </a:r>
            <a:endParaRPr/>
          </a:p>
        </p:txBody>
      </p:sp>
      <p:pic>
        <p:nvPicPr>
          <p:cNvPr id="141" name="Google Shape;141;p24" title="Screenshot 2025-12-03 at 9.29.41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27" y="2397102"/>
            <a:ext cx="4328724" cy="923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24"/>
          <p:cNvCxnSpPr>
            <a:stCxn id="141" idx="2"/>
            <a:endCxn id="143" idx="0"/>
          </p:cNvCxnSpPr>
          <p:nvPr/>
        </p:nvCxnSpPr>
        <p:spPr>
          <a:xfrm>
            <a:off x="2639289" y="3320252"/>
            <a:ext cx="0" cy="5901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4" name="Google Shape;144;p24"/>
          <p:cNvSpPr/>
          <p:nvPr/>
        </p:nvSpPr>
        <p:spPr>
          <a:xfrm>
            <a:off x="2547021" y="4087187"/>
            <a:ext cx="696300" cy="539400"/>
          </a:xfrm>
          <a:prstGeom prst="roundRect">
            <a:avLst>
              <a:gd name="adj" fmla="val 16667"/>
            </a:avLst>
          </a:prstGeom>
          <a:noFill/>
          <a:ln w="341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9200" tIns="109200" rIns="109200" bIns="1092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72"/>
          </a:p>
        </p:txBody>
      </p:sp>
      <p:pic>
        <p:nvPicPr>
          <p:cNvPr id="145" name="Google Shape;145;p24" title="Screenshot 2025-12-03 at 9.31.54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7375" y="2397100"/>
            <a:ext cx="288359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 title="Screenshot 2025-12-03 at 9.32.14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10200" y="3055743"/>
            <a:ext cx="2837925" cy="717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 title="Screenshot 2025-12-03 at 9.32.38 P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64300" y="3858975"/>
            <a:ext cx="2129756" cy="717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Google Shape;148;p24"/>
          <p:cNvCxnSpPr/>
          <p:nvPr/>
        </p:nvCxnSpPr>
        <p:spPr>
          <a:xfrm flipH="1">
            <a:off x="3140425" y="3714225"/>
            <a:ext cx="583200" cy="282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9" name="Google Shape;149;p24"/>
          <p:cNvSpPr txBox="1"/>
          <p:nvPr/>
        </p:nvSpPr>
        <p:spPr>
          <a:xfrm>
            <a:off x="3723625" y="3355413"/>
            <a:ext cx="9216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0000"/>
                </a:solidFill>
              </a:rPr>
              <a:t>RL!</a:t>
            </a:r>
            <a:endParaRPr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LIP RL Setup</a:t>
            </a:r>
            <a:endParaRPr/>
          </a:p>
        </p:txBody>
      </p:sp>
      <p:sp>
        <p:nvSpPr>
          <p:cNvPr id="155" name="Google Shape;155;p25"/>
          <p:cNvSpPr txBox="1"/>
          <p:nvPr/>
        </p:nvSpPr>
        <p:spPr>
          <a:xfrm>
            <a:off x="506350" y="1310250"/>
            <a:ext cx="812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Goal: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6" name="Google Shape;156;p25"/>
          <p:cNvSpPr txBox="1"/>
          <p:nvPr/>
        </p:nvSpPr>
        <p:spPr>
          <a:xfrm>
            <a:off x="1319050" y="1310250"/>
            <a:ext cx="7266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Robustly track reference trajectory even noisy steps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7" name="Google Shape;157;p25"/>
          <p:cNvSpPr txBox="1"/>
          <p:nvPr/>
        </p:nvSpPr>
        <p:spPr>
          <a:xfrm>
            <a:off x="459328" y="2028080"/>
            <a:ext cx="812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State: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8" name="Google Shape;158;p25"/>
          <p:cNvSpPr txBox="1"/>
          <p:nvPr/>
        </p:nvSpPr>
        <p:spPr>
          <a:xfrm>
            <a:off x="559625" y="3800700"/>
            <a:ext cx="1066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reward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1574250" y="3800700"/>
            <a:ext cx="486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Defined using error coordinates from ref gait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60" name="Google Shape;160;p25" title="Screenshot 2025-12-03 at 10.05.1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025" y="1874526"/>
            <a:ext cx="7186076" cy="69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/>
          <p:nvPr/>
        </p:nvSpPr>
        <p:spPr>
          <a:xfrm>
            <a:off x="361965" y="2796477"/>
            <a:ext cx="951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Action: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62" name="Google Shape;162;p25" title="Screenshot 2025-12-03 at 10.09.45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2975" y="2740975"/>
            <a:ext cx="2470508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6DE7D935-F239-F1B8-094F-CD101EC4C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331" y="60159"/>
            <a:ext cx="6201633" cy="502318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3LP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3LP Dynamics</a:t>
            </a:r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30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 b="1"/>
              <a:t>Linear! (but ugly)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 b="1"/>
              <a:t>3 Linear Pendulums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Constant and ramped ankle and hip torques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b="1"/>
              <a:t>Closed form solution for gait gen and control</a:t>
            </a:r>
            <a:endParaRPr b="1"/>
          </a:p>
        </p:txBody>
      </p:sp>
      <p:pic>
        <p:nvPicPr>
          <p:cNvPr id="185" name="Google Shape;1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2851" y="576237"/>
            <a:ext cx="4414725" cy="399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52" y="2097577"/>
            <a:ext cx="4099251" cy="52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8084" y="4283297"/>
            <a:ext cx="2818118" cy="35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Phases: Hybrid Model → Total Stride Map</a:t>
            </a:r>
            <a:endParaRPr/>
          </a:p>
        </p:txBody>
      </p:sp>
      <p:sp>
        <p:nvSpPr>
          <p:cNvPr id="193" name="Google Shape;193;p30"/>
          <p:cNvSpPr txBox="1">
            <a:spLocks noGrp="1"/>
          </p:cNvSpPr>
          <p:nvPr>
            <p:ph type="body" idx="1"/>
          </p:nvPr>
        </p:nvSpPr>
        <p:spPr>
          <a:xfrm>
            <a:off x="480200" y="1272975"/>
            <a:ext cx="6567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Total Stride Map (closed form dynamics)</a:t>
            </a:r>
            <a:endParaRPr/>
          </a:p>
        </p:txBody>
      </p:sp>
      <p:pic>
        <p:nvPicPr>
          <p:cNvPr id="194" name="Google Shape;1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247" y="1914722"/>
            <a:ext cx="2818118" cy="35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850" y="2350050"/>
            <a:ext cx="4296116" cy="66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475" y="3098245"/>
            <a:ext cx="5601301" cy="66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0875" y="1064874"/>
            <a:ext cx="3451425" cy="2465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" name="Google Shape;198;p30"/>
          <p:cNvCxnSpPr>
            <a:endCxn id="197" idx="2"/>
          </p:cNvCxnSpPr>
          <p:nvPr/>
        </p:nvCxnSpPr>
        <p:spPr>
          <a:xfrm rot="10800000">
            <a:off x="7106588" y="3530173"/>
            <a:ext cx="29700" cy="85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9" name="Google Shape;199;p30"/>
          <p:cNvSpPr txBox="1"/>
          <p:nvPr/>
        </p:nvSpPr>
        <p:spPr>
          <a:xfrm>
            <a:off x="7195700" y="3748200"/>
            <a:ext cx="1852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If stable, 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always look the same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0" name="Google Shape;200;p30"/>
          <p:cNvSpPr txBox="1"/>
          <p:nvPr/>
        </p:nvSpPr>
        <p:spPr>
          <a:xfrm>
            <a:off x="491925" y="3765900"/>
            <a:ext cx="5708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Apply a Foot Swap and Centering “Reset” matrix to make every cycle appear the same math-wise.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01" name="Google Shape;201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1734" y="4504798"/>
            <a:ext cx="4350091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the Stride Map + Nullspace Conditions for Reference Gait</a:t>
            </a:r>
            <a:endParaRPr/>
          </a:p>
        </p:txBody>
      </p:sp>
      <p:sp>
        <p:nvSpPr>
          <p:cNvPr id="207" name="Google Shape;207;p31"/>
          <p:cNvSpPr txBox="1">
            <a:spLocks noGrp="1"/>
          </p:cNvSpPr>
          <p:nvPr>
            <p:ph type="body" idx="1"/>
          </p:nvPr>
        </p:nvSpPr>
        <p:spPr>
          <a:xfrm>
            <a:off x="311700" y="1189475"/>
            <a:ext cx="4260300" cy="41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For Symmetric, Periodic Gait, Solve for Limit Cycle over 2 Full Strides (L,R,L)</a:t>
            </a: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 dirty="0"/>
              <a:t>Write out the double stride map</a:t>
            </a:r>
            <a:endParaRPr b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08" name="Google Shape;2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7544" y="2992431"/>
            <a:ext cx="1034465" cy="738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31"/>
          <p:cNvCxnSpPr/>
          <p:nvPr/>
        </p:nvCxnSpPr>
        <p:spPr>
          <a:xfrm flipH="1">
            <a:off x="5144375" y="1349875"/>
            <a:ext cx="228000" cy="5055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31"/>
          <p:cNvCxnSpPr/>
          <p:nvPr/>
        </p:nvCxnSpPr>
        <p:spPr>
          <a:xfrm>
            <a:off x="5372375" y="1349875"/>
            <a:ext cx="297300" cy="297300"/>
          </a:xfrm>
          <a:prstGeom prst="straightConnector1">
            <a:avLst/>
          </a:prstGeom>
          <a:noFill/>
          <a:ln w="762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31"/>
          <p:cNvCxnSpPr/>
          <p:nvPr/>
        </p:nvCxnSpPr>
        <p:spPr>
          <a:xfrm flipH="1">
            <a:off x="6793268" y="1349875"/>
            <a:ext cx="228000" cy="505500"/>
          </a:xfrm>
          <a:prstGeom prst="straightConnector1">
            <a:avLst/>
          </a:prstGeom>
          <a:noFill/>
          <a:ln w="762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31"/>
          <p:cNvCxnSpPr/>
          <p:nvPr/>
        </p:nvCxnSpPr>
        <p:spPr>
          <a:xfrm>
            <a:off x="7021268" y="1349875"/>
            <a:ext cx="297300" cy="2973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31"/>
          <p:cNvCxnSpPr/>
          <p:nvPr/>
        </p:nvCxnSpPr>
        <p:spPr>
          <a:xfrm flipH="1">
            <a:off x="5911225" y="1349875"/>
            <a:ext cx="228000" cy="5055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31"/>
          <p:cNvCxnSpPr/>
          <p:nvPr/>
        </p:nvCxnSpPr>
        <p:spPr>
          <a:xfrm>
            <a:off x="6155300" y="1339950"/>
            <a:ext cx="293100" cy="507900"/>
          </a:xfrm>
          <a:prstGeom prst="straightConnector1">
            <a:avLst/>
          </a:prstGeom>
          <a:noFill/>
          <a:ln w="762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31"/>
          <p:cNvCxnSpPr/>
          <p:nvPr/>
        </p:nvCxnSpPr>
        <p:spPr>
          <a:xfrm flipH="1">
            <a:off x="7522925" y="1354838"/>
            <a:ext cx="228000" cy="505500"/>
          </a:xfrm>
          <a:prstGeom prst="straightConnector1">
            <a:avLst/>
          </a:prstGeom>
          <a:noFill/>
          <a:ln w="762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7767000" y="1344913"/>
            <a:ext cx="293100" cy="5079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31"/>
          <p:cNvSpPr txBox="1"/>
          <p:nvPr/>
        </p:nvSpPr>
        <p:spPr>
          <a:xfrm>
            <a:off x="5094075" y="1979325"/>
            <a:ext cx="3884100" cy="3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</a:rPr>
              <a:t>2. Solve limit cycle torques for double stride map via null space equations:</a:t>
            </a:r>
            <a:endParaRPr sz="18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1" dirty="0">
                <a:solidFill>
                  <a:schemeClr val="dk2"/>
                </a:solidFill>
              </a:rPr>
              <a:t>Periodicity </a:t>
            </a:r>
            <a:r>
              <a:rPr lang="en" sz="1700" dirty="0">
                <a:solidFill>
                  <a:schemeClr val="dk2"/>
                </a:solidFill>
              </a:rPr>
              <a:t>- Rel Pos of limbs are the same at boundaries </a:t>
            </a: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1" dirty="0">
                <a:solidFill>
                  <a:schemeClr val="dk2"/>
                </a:solidFill>
              </a:rPr>
              <a:t>Symmetry </a:t>
            </a:r>
            <a:r>
              <a:rPr lang="en" sz="1700" dirty="0">
                <a:solidFill>
                  <a:schemeClr val="dk2"/>
                </a:solidFill>
              </a:rPr>
              <a:t>- Swing foot has zero vel relative to stance foot at impact</a:t>
            </a: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1" dirty="0">
                <a:solidFill>
                  <a:schemeClr val="dk2"/>
                </a:solidFill>
              </a:rPr>
              <a:t>No Slip</a:t>
            </a:r>
            <a:r>
              <a:rPr lang="en" sz="1700" dirty="0">
                <a:solidFill>
                  <a:schemeClr val="dk2"/>
                </a:solidFill>
              </a:rPr>
              <a:t> - Stance foot must have zero vel </a:t>
            </a:r>
            <a:endParaRPr sz="17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</a:endParaRPr>
          </a:p>
        </p:txBody>
      </p:sp>
      <p:cxnSp>
        <p:nvCxnSpPr>
          <p:cNvPr id="218" name="Google Shape;218;p31"/>
          <p:cNvCxnSpPr/>
          <p:nvPr/>
        </p:nvCxnSpPr>
        <p:spPr>
          <a:xfrm rot="10800000">
            <a:off x="5372375" y="1012975"/>
            <a:ext cx="0" cy="346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31"/>
          <p:cNvCxnSpPr/>
          <p:nvPr/>
        </p:nvCxnSpPr>
        <p:spPr>
          <a:xfrm rot="10800000">
            <a:off x="6139225" y="1017725"/>
            <a:ext cx="0" cy="346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31"/>
          <p:cNvCxnSpPr/>
          <p:nvPr/>
        </p:nvCxnSpPr>
        <p:spPr>
          <a:xfrm rot="10800000">
            <a:off x="7021275" y="1017725"/>
            <a:ext cx="0" cy="346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221;p31"/>
          <p:cNvCxnSpPr/>
          <p:nvPr/>
        </p:nvCxnSpPr>
        <p:spPr>
          <a:xfrm rot="10800000">
            <a:off x="7750925" y="1012975"/>
            <a:ext cx="0" cy="346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31"/>
          <p:cNvCxnSpPr/>
          <p:nvPr/>
        </p:nvCxnSpPr>
        <p:spPr>
          <a:xfrm flipH="1">
            <a:off x="8299729" y="1384494"/>
            <a:ext cx="228000" cy="5055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31"/>
          <p:cNvCxnSpPr/>
          <p:nvPr/>
        </p:nvCxnSpPr>
        <p:spPr>
          <a:xfrm>
            <a:off x="8527729" y="1384494"/>
            <a:ext cx="297300" cy="297300"/>
          </a:xfrm>
          <a:prstGeom prst="straightConnector1">
            <a:avLst/>
          </a:prstGeom>
          <a:noFill/>
          <a:ln w="762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" name="Google Shape;224;p31"/>
          <p:cNvCxnSpPr/>
          <p:nvPr/>
        </p:nvCxnSpPr>
        <p:spPr>
          <a:xfrm rot="10800000">
            <a:off x="8527729" y="1047594"/>
            <a:ext cx="0" cy="346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7" name="Google Shape;22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725" y="2403822"/>
            <a:ext cx="2532250" cy="254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9685" y="3416988"/>
            <a:ext cx="165735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9675" y="4158225"/>
            <a:ext cx="1176850" cy="287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3425" y="4749255"/>
            <a:ext cx="1307850" cy="39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698478"/>
            <a:ext cx="8520600" cy="44450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Training walking policies is hard and opaque for model free.</a:t>
            </a:r>
            <a:br>
              <a:rPr lang="en-US" sz="2800" dirty="0"/>
            </a:b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Creating walking controllers is tedious and often fragile using classical methods.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Can we create a classical foundation for baseline ability, and use RL to provide robustness?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the Stride Map + Nullspace Conditions for Reference Gait</a:t>
            </a:r>
            <a:endParaRPr/>
          </a:p>
        </p:txBody>
      </p:sp>
      <p:sp>
        <p:nvSpPr>
          <p:cNvPr id="207" name="Google Shape;207;p31"/>
          <p:cNvSpPr txBox="1">
            <a:spLocks noGrp="1"/>
          </p:cNvSpPr>
          <p:nvPr>
            <p:ph type="body" idx="1"/>
          </p:nvPr>
        </p:nvSpPr>
        <p:spPr>
          <a:xfrm>
            <a:off x="311700" y="1189475"/>
            <a:ext cx="4260300" cy="41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Null Space Solve: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cxnSp>
        <p:nvCxnSpPr>
          <p:cNvPr id="209" name="Google Shape;209;p31"/>
          <p:cNvCxnSpPr/>
          <p:nvPr/>
        </p:nvCxnSpPr>
        <p:spPr>
          <a:xfrm flipH="1">
            <a:off x="5144375" y="1349875"/>
            <a:ext cx="228000" cy="5055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31"/>
          <p:cNvCxnSpPr/>
          <p:nvPr/>
        </p:nvCxnSpPr>
        <p:spPr>
          <a:xfrm>
            <a:off x="5372375" y="1349875"/>
            <a:ext cx="297300" cy="297300"/>
          </a:xfrm>
          <a:prstGeom prst="straightConnector1">
            <a:avLst/>
          </a:prstGeom>
          <a:noFill/>
          <a:ln w="762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31"/>
          <p:cNvCxnSpPr/>
          <p:nvPr/>
        </p:nvCxnSpPr>
        <p:spPr>
          <a:xfrm flipH="1">
            <a:off x="6793268" y="1349875"/>
            <a:ext cx="228000" cy="505500"/>
          </a:xfrm>
          <a:prstGeom prst="straightConnector1">
            <a:avLst/>
          </a:prstGeom>
          <a:noFill/>
          <a:ln w="762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31"/>
          <p:cNvCxnSpPr/>
          <p:nvPr/>
        </p:nvCxnSpPr>
        <p:spPr>
          <a:xfrm>
            <a:off x="7021268" y="1349875"/>
            <a:ext cx="297300" cy="2973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31"/>
          <p:cNvCxnSpPr/>
          <p:nvPr/>
        </p:nvCxnSpPr>
        <p:spPr>
          <a:xfrm flipH="1">
            <a:off x="5911225" y="1349875"/>
            <a:ext cx="228000" cy="5055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31"/>
          <p:cNvCxnSpPr/>
          <p:nvPr/>
        </p:nvCxnSpPr>
        <p:spPr>
          <a:xfrm>
            <a:off x="6155300" y="1339950"/>
            <a:ext cx="293100" cy="507900"/>
          </a:xfrm>
          <a:prstGeom prst="straightConnector1">
            <a:avLst/>
          </a:prstGeom>
          <a:noFill/>
          <a:ln w="762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31"/>
          <p:cNvCxnSpPr/>
          <p:nvPr/>
        </p:nvCxnSpPr>
        <p:spPr>
          <a:xfrm flipH="1">
            <a:off x="7522925" y="1354838"/>
            <a:ext cx="228000" cy="505500"/>
          </a:xfrm>
          <a:prstGeom prst="straightConnector1">
            <a:avLst/>
          </a:prstGeom>
          <a:noFill/>
          <a:ln w="762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7767000" y="1344913"/>
            <a:ext cx="293100" cy="5079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" name="Google Shape;218;p31"/>
          <p:cNvCxnSpPr/>
          <p:nvPr/>
        </p:nvCxnSpPr>
        <p:spPr>
          <a:xfrm rot="10800000">
            <a:off x="5372375" y="1012975"/>
            <a:ext cx="0" cy="346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31"/>
          <p:cNvCxnSpPr/>
          <p:nvPr/>
        </p:nvCxnSpPr>
        <p:spPr>
          <a:xfrm rot="10800000">
            <a:off x="6139225" y="1017725"/>
            <a:ext cx="0" cy="346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31"/>
          <p:cNvCxnSpPr/>
          <p:nvPr/>
        </p:nvCxnSpPr>
        <p:spPr>
          <a:xfrm rot="10800000">
            <a:off x="7021275" y="1017725"/>
            <a:ext cx="0" cy="346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221;p31"/>
          <p:cNvCxnSpPr/>
          <p:nvPr/>
        </p:nvCxnSpPr>
        <p:spPr>
          <a:xfrm rot="10800000">
            <a:off x="7750925" y="1012975"/>
            <a:ext cx="0" cy="346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31"/>
          <p:cNvCxnSpPr/>
          <p:nvPr/>
        </p:nvCxnSpPr>
        <p:spPr>
          <a:xfrm flipH="1">
            <a:off x="8299729" y="1384494"/>
            <a:ext cx="228000" cy="5055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31"/>
          <p:cNvCxnSpPr/>
          <p:nvPr/>
        </p:nvCxnSpPr>
        <p:spPr>
          <a:xfrm>
            <a:off x="8527729" y="1384494"/>
            <a:ext cx="297300" cy="297300"/>
          </a:xfrm>
          <a:prstGeom prst="straightConnector1">
            <a:avLst/>
          </a:prstGeom>
          <a:noFill/>
          <a:ln w="762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" name="Google Shape;224;p31"/>
          <p:cNvCxnSpPr/>
          <p:nvPr/>
        </p:nvCxnSpPr>
        <p:spPr>
          <a:xfrm rot="10800000">
            <a:off x="8527729" y="1047594"/>
            <a:ext cx="0" cy="346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31" name="Google Shape;23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2625" y="2677214"/>
            <a:ext cx="4038600" cy="9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1"/>
          <p:cNvSpPr txBox="1"/>
          <p:nvPr/>
        </p:nvSpPr>
        <p:spPr>
          <a:xfrm>
            <a:off x="1663118" y="3922807"/>
            <a:ext cx="55068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And then we solve a QP to select the minimum energy gait to achieve the target speed, ds and ss parameters.</a:t>
            </a:r>
            <a:endParaRPr sz="18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755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5AEEE-0D9E-4B88-A424-87D4B30A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8323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 Gait Generation From Selected </a:t>
            </a:r>
            <a:r>
              <a:rPr lang="en-US" dirty="0" err="1"/>
              <a:t>Nullspace</a:t>
            </a:r>
            <a:r>
              <a:rPr lang="en-US" dirty="0"/>
              <a:t> Criteria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21EA20-24B7-45E9-9494-DD8FE5CAC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6" y="1814665"/>
            <a:ext cx="4281765" cy="26550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179828-775C-44B4-AE46-B9B17088FF88}"/>
              </a:ext>
            </a:extLst>
          </p:cNvPr>
          <p:cNvSpPr txBox="1"/>
          <p:nvPr/>
        </p:nvSpPr>
        <p:spPr>
          <a:xfrm>
            <a:off x="1049867" y="1228951"/>
            <a:ext cx="2783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Speed:0.4 m/s </a:t>
            </a:r>
          </a:p>
          <a:p>
            <a:r>
              <a:rPr lang="en-US" dirty="0"/>
              <a:t>Step Time: 0.1s ds, 0.6s 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E21DDA-BA86-48B5-9A01-330C0A8A0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328" y="1754822"/>
            <a:ext cx="4467458" cy="27702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E8050D-6B4A-4363-B140-AA279A2383FD}"/>
              </a:ext>
            </a:extLst>
          </p:cNvPr>
          <p:cNvSpPr txBox="1"/>
          <p:nvPr/>
        </p:nvSpPr>
        <p:spPr>
          <a:xfrm>
            <a:off x="5679441" y="1228951"/>
            <a:ext cx="2783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Speed:1.2 m/s </a:t>
            </a:r>
          </a:p>
          <a:p>
            <a:r>
              <a:rPr lang="en-US" dirty="0"/>
              <a:t>Step Time: 0.1s ds, 0.6s ss</a:t>
            </a:r>
          </a:p>
        </p:txBody>
      </p:sp>
    </p:spTree>
    <p:extLst>
      <p:ext uri="{BB962C8B-B14F-4D97-AF65-F5344CB8AC3E}">
        <p14:creationId xmlns:p14="http://schemas.microsoft.com/office/powerpoint/2010/main" val="1470622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DLQR and Time Projection Controller</a:t>
            </a:r>
            <a:endParaRPr dirty="0"/>
          </a:p>
        </p:txBody>
      </p:sp>
      <p:sp>
        <p:nvSpPr>
          <p:cNvPr id="238" name="Google Shape;238;p32"/>
          <p:cNvSpPr txBox="1">
            <a:spLocks noGrp="1"/>
          </p:cNvSpPr>
          <p:nvPr>
            <p:ph type="body" idx="1"/>
          </p:nvPr>
        </p:nvSpPr>
        <p:spPr>
          <a:xfrm>
            <a:off x="361250" y="1132650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80" b="1" dirty="0"/>
              <a:t>DLQR - Correction Once Per Stride</a:t>
            </a:r>
            <a:endParaRPr sz="2280" b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Standard discrete LQR procedure, using the </a:t>
            </a:r>
            <a:r>
              <a:rPr lang="en" b="1" dirty="0"/>
              <a:t>stride map dynamics </a:t>
            </a:r>
            <a:r>
              <a:rPr lang="en" dirty="0"/>
              <a:t>(reduced state to moving pelvis and foot via M)</a:t>
            </a:r>
            <a:r>
              <a:rPr lang="en" b="1" dirty="0"/>
              <a:t>.</a:t>
            </a:r>
            <a:endParaRPr b="1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Solved via fixed point iteration due to repeated eigenvalues. Decomposition methods numerically fail.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/>
              <a:t>As we are stabilizing the poincare map, this is once per stride.</a:t>
            </a:r>
            <a:endParaRPr dirty="0"/>
          </a:p>
        </p:txBody>
      </p:sp>
      <p:sp>
        <p:nvSpPr>
          <p:cNvPr id="239" name="Google Shape;239;p32"/>
          <p:cNvSpPr txBox="1">
            <a:spLocks noGrp="1"/>
          </p:cNvSpPr>
          <p:nvPr>
            <p:ph type="body" idx="1"/>
          </p:nvPr>
        </p:nvSpPr>
        <p:spPr>
          <a:xfrm>
            <a:off x="4676025" y="108682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/>
              <a:t>DLQR + Time Projection </a:t>
            </a:r>
            <a:r>
              <a:rPr lang="en" sz="1400" dirty="0"/>
              <a:t>– Run it back!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Extension of LQR for continuous control by projection of error to boundary for DLQR (Faraji 2017)</a:t>
            </a:r>
            <a:endParaRPr sz="14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40" name="Google Shape;2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525" y="1995825"/>
            <a:ext cx="911898" cy="3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046" y="2229525"/>
            <a:ext cx="2037900" cy="49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576" y="2686813"/>
            <a:ext cx="1922850" cy="308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575" y="3047500"/>
            <a:ext cx="3056307" cy="28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76026" y="2499405"/>
            <a:ext cx="4260299" cy="2644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0575" y="3377825"/>
            <a:ext cx="813075" cy="20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86B9D8-8861-419C-9125-8302057F2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064" y="1266062"/>
            <a:ext cx="4692844" cy="29099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BE5715-9A6D-470D-B1CE-0A1F10DBE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414" y="1278572"/>
            <a:ext cx="4613684" cy="28608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55AEEE-0D9E-4B88-A424-87D4B30A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8323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Open Loop vs. DLQR Time </a:t>
            </a:r>
            <a:r>
              <a:rPr lang="en-US" dirty="0" err="1"/>
              <a:t>Proj</a:t>
            </a:r>
            <a:r>
              <a:rPr lang="en-US" dirty="0"/>
              <a:t>. 5 cm Perturbation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179828-775C-44B4-AE46-B9B17088FF88}"/>
              </a:ext>
            </a:extLst>
          </p:cNvPr>
          <p:cNvSpPr txBox="1"/>
          <p:nvPr/>
        </p:nvSpPr>
        <p:spPr>
          <a:xfrm>
            <a:off x="965827" y="940137"/>
            <a:ext cx="2783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Open Loop (1.2m/s)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8050D-6B4A-4363-B140-AA279A2383FD}"/>
              </a:ext>
            </a:extLst>
          </p:cNvPr>
          <p:cNvSpPr txBox="1"/>
          <p:nvPr/>
        </p:nvSpPr>
        <p:spPr>
          <a:xfrm>
            <a:off x="5490456" y="960160"/>
            <a:ext cx="2964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 Projection DLQR (1.2m/s)</a:t>
            </a:r>
          </a:p>
        </p:txBody>
      </p:sp>
      <p:pic>
        <p:nvPicPr>
          <p:cNvPr id="9" name="Google Shape;197;p30">
            <a:extLst>
              <a:ext uri="{FF2B5EF4-FFF2-40B4-BE49-F238E27FC236}">
                <a16:creationId xmlns:a16="http://schemas.microsoft.com/office/drawing/2014/main" id="{F77622F4-B049-4A10-95AE-F090BC0AD82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1668" y="4139550"/>
            <a:ext cx="1396359" cy="992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3224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9B08AD-31EA-4EEA-9854-7C5584478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OK! Stabilizing 3LP is not hopeless.</a:t>
            </a:r>
          </a:p>
        </p:txBody>
      </p:sp>
    </p:spTree>
    <p:extLst>
      <p:ext uri="{BB962C8B-B14F-4D97-AF65-F5344CB8AC3E}">
        <p14:creationId xmlns:p14="http://schemas.microsoft.com/office/powerpoint/2010/main" val="2587090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3LP RL Setting</a:t>
            </a:r>
            <a:br>
              <a:rPr lang="en" dirty="0"/>
            </a:br>
            <a:r>
              <a:rPr lang="en" dirty="0"/>
              <a:t>On Policy Stochastic Actor Critic, TD(0)</a:t>
            </a: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7"/>
          <p:cNvSpPr txBox="1"/>
          <p:nvPr/>
        </p:nvSpPr>
        <p:spPr>
          <a:xfrm>
            <a:off x="724282" y="1014671"/>
            <a:ext cx="1094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State:</a:t>
            </a:r>
            <a:endParaRPr sz="1800" b="1">
              <a:solidFill>
                <a:schemeClr val="dk2"/>
              </a:solidFill>
            </a:endParaRPr>
          </a:p>
        </p:txBody>
      </p:sp>
      <p:sp>
        <p:nvSpPr>
          <p:cNvPr id="278" name="Google Shape;278;p37"/>
          <p:cNvSpPr txBox="1"/>
          <p:nvPr/>
        </p:nvSpPr>
        <p:spPr>
          <a:xfrm>
            <a:off x="853467" y="3257759"/>
            <a:ext cx="1285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b="1" dirty="0">
                <a:solidFill>
                  <a:schemeClr val="dk2"/>
                </a:solidFill>
              </a:rPr>
              <a:t>Actions:</a:t>
            </a:r>
            <a:endParaRPr sz="1800" b="1" dirty="0">
              <a:solidFill>
                <a:schemeClr val="dk2"/>
              </a:solidFill>
            </a:endParaRPr>
          </a:p>
        </p:txBody>
      </p:sp>
      <p:sp>
        <p:nvSpPr>
          <p:cNvPr id="282" name="Google Shape;282;p37"/>
          <p:cNvSpPr txBox="1"/>
          <p:nvPr/>
        </p:nvSpPr>
        <p:spPr>
          <a:xfrm>
            <a:off x="1134221" y="3681272"/>
            <a:ext cx="5686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2"/>
                </a:solidFill>
              </a:rPr>
              <a:t>Small change torques applied to hip and ankle </a:t>
            </a:r>
            <a:endParaRPr sz="1500" dirty="0">
              <a:solidFill>
                <a:schemeClr val="dk2"/>
              </a:solidFill>
            </a:endParaRPr>
          </a:p>
        </p:txBody>
      </p:sp>
      <p:sp>
        <p:nvSpPr>
          <p:cNvPr id="10" name="Google Shape;278;p37">
            <a:extLst>
              <a:ext uri="{FF2B5EF4-FFF2-40B4-BE49-F238E27FC236}">
                <a16:creationId xmlns:a16="http://schemas.microsoft.com/office/drawing/2014/main" id="{55998C37-BFED-4F0F-8969-83262BE20A19}"/>
              </a:ext>
            </a:extLst>
          </p:cNvPr>
          <p:cNvSpPr txBox="1"/>
          <p:nvPr/>
        </p:nvSpPr>
        <p:spPr>
          <a:xfrm>
            <a:off x="853467" y="4075708"/>
            <a:ext cx="3016208" cy="657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b="1" dirty="0">
                <a:solidFill>
                  <a:schemeClr val="dk2"/>
                </a:solidFill>
              </a:rPr>
              <a:t>Transition Dynamics:</a:t>
            </a:r>
            <a:endParaRPr sz="1800" b="1" dirty="0">
              <a:solidFill>
                <a:schemeClr val="dk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8108D9-9C7B-4953-926D-FB149916F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796" y="1818573"/>
            <a:ext cx="6976542" cy="14391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73D581-9AB7-41D4-8AE8-D0DDE2744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3839" y="600628"/>
            <a:ext cx="2048161" cy="12860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FB8686-C594-4412-958B-7280D5236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6067" y="4533266"/>
            <a:ext cx="4305901" cy="5048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DAE6D8-35BF-453E-BB66-124C3CF8E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9375" y="3276745"/>
            <a:ext cx="1543265" cy="4572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AD56E7-31EC-487D-92E2-E2D103ED50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9017" y="3240845"/>
            <a:ext cx="1829055" cy="5144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E50A33-31C9-4F62-95A0-8AAB88CD4E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5343" y="2590444"/>
            <a:ext cx="2210108" cy="2553056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F0D9EE8B-6FF0-4148-9BE5-A07416562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3LP RL Setting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0B1EE4-FF4B-4FE7-8DB4-C49CC953FA4F}"/>
              </a:ext>
            </a:extLst>
          </p:cNvPr>
          <p:cNvSpPr txBox="1"/>
          <p:nvPr/>
        </p:nvSpPr>
        <p:spPr>
          <a:xfrm>
            <a:off x="6180043" y="605349"/>
            <a:ext cx="2244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(Designed for Actor Critic)</a:t>
            </a:r>
          </a:p>
        </p:txBody>
      </p:sp>
    </p:spTree>
    <p:extLst>
      <p:ext uri="{BB962C8B-B14F-4D97-AF65-F5344CB8AC3E}">
        <p14:creationId xmlns:p14="http://schemas.microsoft.com/office/powerpoint/2010/main" val="948546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3BCE-2C3D-4B6F-800F-D21AC8F24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Parameterization for Actor Critic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3F11E4-17CA-4716-8F46-76E26D274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699941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400" dirty="0"/>
              <a:t>Originally Designed for Stride Level Control – But using linear controllers could not stabilize using DLQR alone </a:t>
            </a:r>
            <a:r>
              <a:rPr lang="en-US" sz="1400" dirty="0">
                <a:sym typeface="Wingdings" panose="05000000000000000000" pitchFamily="2" charset="2"/>
              </a:rPr>
              <a:t> aimed to use policy w/more frequent actions</a:t>
            </a:r>
            <a:endParaRPr lang="en-US" sz="1400" dirty="0"/>
          </a:p>
          <a:p>
            <a:pPr marL="114300" indent="0">
              <a:buNone/>
            </a:pPr>
            <a:r>
              <a:rPr lang="en-US" b="1" dirty="0"/>
              <a:t>State Error Coordinates Relative to Reference Trajectory: </a:t>
            </a:r>
          </a:p>
          <a:p>
            <a:pPr marL="114300" indent="0">
              <a:buNone/>
            </a:pPr>
            <a:endParaRPr lang="en-US" b="1" dirty="0"/>
          </a:p>
          <a:p>
            <a:pPr marL="114300" indent="0">
              <a:buNone/>
            </a:pPr>
            <a:endParaRPr lang="en-US" b="1" dirty="0"/>
          </a:p>
          <a:p>
            <a:pPr marL="114300" indent="0">
              <a:buNone/>
            </a:pPr>
            <a:r>
              <a:rPr lang="en-US" b="1" dirty="0"/>
              <a:t>Actor Parameterization: </a:t>
            </a:r>
            <a:r>
              <a:rPr lang="en-US" dirty="0"/>
              <a:t>Linear Combination of Error Coordinates </a:t>
            </a:r>
            <a:r>
              <a:rPr lang="en-US" dirty="0">
                <a:sym typeface="Wingdings" panose="05000000000000000000" pitchFamily="2" charset="2"/>
              </a:rPr>
              <a:t> Linear state feedback policy</a:t>
            </a:r>
            <a:endParaRPr lang="en-US" b="1" dirty="0"/>
          </a:p>
          <a:p>
            <a:pPr marL="114300" indent="0">
              <a:buNone/>
            </a:pPr>
            <a:endParaRPr lang="en-US" b="1" dirty="0"/>
          </a:p>
          <a:p>
            <a:pPr marL="114300" indent="0">
              <a:buNone/>
            </a:pPr>
            <a:endParaRPr lang="en-US" b="1" dirty="0"/>
          </a:p>
          <a:p>
            <a:pPr marL="114300" indent="0">
              <a:buNone/>
            </a:pP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FF200C-411F-43FF-998D-E83D50593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412" y="2114302"/>
            <a:ext cx="1695687" cy="4477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FF8C76-270D-4FA9-84E2-D6C0C5CDF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95" y="2118747"/>
            <a:ext cx="3086531" cy="4572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FE6FD8-2E92-4B6D-8FE7-99B79946A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80" y="3294998"/>
            <a:ext cx="2270766" cy="9698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ED2F66-1986-4B73-BAEE-75902B8F3D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6924" y="3523867"/>
            <a:ext cx="1863799" cy="4659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E1DC1A-AFCB-4915-A61D-2E2C4EBADE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5985" y="3475395"/>
            <a:ext cx="2295845" cy="51442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E8EC199-2770-4D4A-83CE-98E952534853}"/>
              </a:ext>
            </a:extLst>
          </p:cNvPr>
          <p:cNvSpPr/>
          <p:nvPr/>
        </p:nvSpPr>
        <p:spPr>
          <a:xfrm>
            <a:off x="5425985" y="3475395"/>
            <a:ext cx="2413471" cy="62111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34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3BCE-2C3D-4B6F-800F-D21AC8F24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5025"/>
            <a:ext cx="9058656" cy="572700"/>
          </a:xfrm>
        </p:spPr>
        <p:txBody>
          <a:bodyPr>
            <a:noAutofit/>
          </a:bodyPr>
          <a:lstStyle/>
          <a:p>
            <a:r>
              <a:rPr lang="en-US" sz="2400" dirty="0"/>
              <a:t>Critic Parameterization: Linear Combination of Quad Monomials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3F11E4-17CA-4716-8F46-76E26D274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699941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b="1" dirty="0"/>
              <a:t>Critic Parameterization: </a:t>
            </a:r>
            <a:r>
              <a:rPr lang="en-US" dirty="0"/>
              <a:t>Linear Combination of Quadratic Monomials</a:t>
            </a:r>
          </a:p>
          <a:p>
            <a:pPr marL="114300" indent="0">
              <a:buNone/>
            </a:pPr>
            <a:r>
              <a:rPr lang="en-US" dirty="0"/>
              <a:t>Using error coordinates </a:t>
            </a:r>
            <a:r>
              <a:rPr lang="en-US" dirty="0" err="1"/>
              <a:t>z_k</a:t>
            </a:r>
            <a:r>
              <a:rPr lang="en-US" dirty="0"/>
              <a:t> as for actor parameterization:</a:t>
            </a:r>
          </a:p>
          <a:p>
            <a:pPr marL="114300" indent="0">
              <a:buNone/>
            </a:pPr>
            <a:endParaRPr lang="en-US" b="1" dirty="0"/>
          </a:p>
          <a:p>
            <a:pPr marL="114300" indent="0">
              <a:buNone/>
            </a:pP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E0CA50-30AB-4AF9-82CF-4119F60BA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78" y="1985476"/>
            <a:ext cx="5058614" cy="27600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855849-7F73-4CEB-84EF-BDE2AFB5D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117" y="3952231"/>
            <a:ext cx="1971950" cy="6192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FCE611B-2F3B-4901-B0D9-C692A1C15FB5}"/>
                  </a:ext>
                </a:extLst>
              </p14:cNvPr>
              <p14:cNvContentPartPr/>
              <p14:nvPr/>
            </p14:nvContentPartPr>
            <p14:xfrm>
              <a:off x="4665244" y="2252995"/>
              <a:ext cx="980640" cy="2445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FCE611B-2F3B-4901-B0D9-C692A1C15F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6244" y="2243995"/>
                <a:ext cx="998280" cy="246312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EB70F87E-A13F-4020-86AB-0D37A127B5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5238" y="2087944"/>
            <a:ext cx="3639058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2950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C142160-B17A-455B-BEB2-CA1C4077B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430" y="2489322"/>
            <a:ext cx="2391109" cy="5239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6A3BCE-2C3D-4B6F-800F-D21AC8F24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Reward (Cost) Function and Termination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3F11E4-17CA-4716-8F46-76E26D2746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b="1" dirty="0"/>
              <a:t>Reward</a:t>
            </a:r>
            <a:r>
              <a:rPr lang="en-US" dirty="0"/>
              <a:t>: Formulate like negative LQR Cost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b="1" dirty="0"/>
              <a:t>Termination</a:t>
            </a:r>
            <a:r>
              <a:rPr lang="en-US" dirty="0"/>
              <a:t>: ”Fall”</a:t>
            </a:r>
          </a:p>
          <a:p>
            <a:pPr marL="114300" indent="0">
              <a:buNone/>
            </a:pPr>
            <a:r>
              <a:rPr lang="en-US" dirty="0"/>
              <a:t>	Pelvis moves too far from stance foot</a:t>
            </a:r>
          </a:p>
          <a:p>
            <a:pPr marL="114300" indent="0">
              <a:buNone/>
            </a:pPr>
            <a:r>
              <a:rPr lang="en-US" dirty="0"/>
              <a:t>	Pelvis velocity exceeds a threshold</a:t>
            </a:r>
          </a:p>
          <a:p>
            <a:pPr marL="114300" indent="0">
              <a:buNone/>
            </a:pPr>
            <a:r>
              <a:rPr lang="en-US" dirty="0"/>
              <a:t>	Large discrete negative reward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5196E6-FD22-473F-904A-B675F79A3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544" y="1488311"/>
            <a:ext cx="1914792" cy="3810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ECC3D1-97DD-472F-8F07-8B6923A29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357" y="1668337"/>
            <a:ext cx="3705742" cy="514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D1B36D-1C48-476C-A74F-6B6498ABB3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161" y="2228895"/>
            <a:ext cx="1152686" cy="381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C7ABF8-AAC6-4D88-9988-324DA2540E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581" y="2647966"/>
            <a:ext cx="1076475" cy="3905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7FC4AA-2478-4A4F-BD76-A2474C395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2116" y="1909536"/>
            <a:ext cx="1533739" cy="3715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88E07E-AD2C-45FC-9378-BB9087E0FB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9430" y="1951467"/>
            <a:ext cx="1152686" cy="2095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51C738D-02EE-4265-8162-FE8368AD82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9430" y="2271841"/>
            <a:ext cx="1733792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74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Answer This Question: </a:t>
            </a:r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000" dirty="0"/>
          </a:p>
          <a:p>
            <a:pPr marL="285750" indent="-285750"/>
            <a:r>
              <a:rPr lang="en-US" sz="2000" dirty="0"/>
              <a:t>Linear Dynamics Models for Walking </a:t>
            </a:r>
          </a:p>
          <a:p>
            <a:pPr marL="285750" indent="-285750"/>
            <a:r>
              <a:rPr lang="en-US" sz="2000" dirty="0"/>
              <a:t>Quadratic Cost</a:t>
            </a:r>
          </a:p>
          <a:p>
            <a:pPr marL="285750" indent="-285750"/>
            <a:r>
              <a:rPr lang="en-US" sz="2000" dirty="0"/>
              <a:t>Closed Form Expressions  </a:t>
            </a:r>
            <a:r>
              <a:rPr lang="en-US" sz="2000" dirty="0">
                <a:sym typeface="Wingdings" panose="05000000000000000000" pitchFamily="2" charset="2"/>
              </a:rPr>
              <a:t> Derive LQR Baselines</a:t>
            </a:r>
            <a:endParaRPr lang="en-US" sz="2000" dirty="0"/>
          </a:p>
          <a:p>
            <a:pPr marL="285750" indent="-285750"/>
            <a:r>
              <a:rPr lang="en-US" sz="2000" dirty="0"/>
              <a:t>Introduce Unmodelled Noise </a:t>
            </a:r>
          </a:p>
          <a:p>
            <a:pPr marL="285750" indent="-285750"/>
            <a:r>
              <a:rPr lang="en-US" sz="2000" dirty="0"/>
              <a:t>Train (Ideally) Using Structure but with perturbations</a:t>
            </a:r>
          </a:p>
          <a:p>
            <a:pPr marL="285750" indent="-285750"/>
            <a:r>
              <a:rPr lang="en-US" sz="2000" dirty="0"/>
              <a:t>Compare Baseline Analytic Controllers to RL Policies (in progress)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practice – AC stalled, </a:t>
            </a:r>
            <a:br>
              <a:rPr lang="en" dirty="0"/>
            </a:br>
            <a:r>
              <a:rPr lang="en" dirty="0"/>
              <a:t>PPO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6527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EFD667-3C41-4B53-9465-27AF819C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 progress – but PPO also stalled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3781B9-4ABD-4B59-9E41-C1CB015BE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72" y="1145437"/>
            <a:ext cx="7314595" cy="365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5401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EFD667-3C41-4B53-9465-27AF819C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Residuals and Torques Looks Reasonable, But Policy is Poor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EE439-1A64-4F0D-A96E-B0D08A9B3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408" y="1223315"/>
            <a:ext cx="4580191" cy="366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4301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EFD667-3C41-4B53-9465-27AF819C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Residuals and Torques Looks Reasonable, But Policy is Poor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03CEA2-7923-474C-961A-1C1216A1F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0" y="1249753"/>
            <a:ext cx="5561671" cy="344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87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FB6D85-A125-43D2-8165-5DDC06187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2416845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74C769-4E85-402E-A811-4DE8EA84F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Insights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415A8B-3BE8-4BC6-A7F2-016CBFBB5C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with all the structure we built up, for walking in this precise manner – learning residuals was still not easy. The unstable system wants to be unstable. This was surprising.</a:t>
            </a:r>
          </a:p>
          <a:p>
            <a:r>
              <a:rPr lang="en-US" dirty="0"/>
              <a:t>LQR, even for a difficult Poincare-map system, works decently (though also a bit fragile) </a:t>
            </a:r>
          </a:p>
          <a:p>
            <a:r>
              <a:rPr lang="en-US" dirty="0"/>
              <a:t>If for a linear system LQR doesn’t work – likely RL won’t either.  (RL is LQR!)</a:t>
            </a:r>
          </a:p>
          <a:p>
            <a:r>
              <a:rPr lang="en-US" dirty="0"/>
              <a:t>For all the cleverness with linear combinations – MLP’s and PPO seem just as good.</a:t>
            </a:r>
          </a:p>
          <a:p>
            <a:r>
              <a:rPr lang="en-US" dirty="0"/>
              <a:t>We want the RL part to really work for the report!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4666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CB680-63DB-4DC7-B08E-CE778A159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Lastly,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E78FB2-8239-4F15-9FB2-1747564660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We had fun and learned a lot!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Thanks all!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180F6D-DCDA-4467-B497-E4AF70BB9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326" y="1152475"/>
            <a:ext cx="3633002" cy="267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553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1139E-24CD-4E3F-A9D7-06CB48A42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8F3F93-2262-4DB6-83F7-5606364D04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Kajita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 (2017). Linear inverted pendulum-based gait. In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Humanoid robotics: A reference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1-18). Springer, Dordrecht.</a:t>
            </a:r>
          </a:p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Faraji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S., &amp;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Ijspeert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 J. (2017). 3LP: A linear 3D-walking model including torso and swing dynamics.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international journal of robotics research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36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(4), 436-455.</a:t>
            </a:r>
          </a:p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Faraji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S., &amp;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Ijspeert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 J. (2016). A new time-projecting controller based on 3LP model to recover intermittent pushes. 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arXiv:1605.03039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585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4938" y="557850"/>
            <a:ext cx="2548435" cy="34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Linear Template Models: LIP, 3LP</a:t>
            </a:r>
            <a:endParaRPr dirty="0"/>
          </a:p>
        </p:txBody>
      </p:sp>
      <p:sp>
        <p:nvSpPr>
          <p:cNvPr id="75" name="Google Shape;75;p16"/>
          <p:cNvSpPr txBox="1"/>
          <p:nvPr/>
        </p:nvSpPr>
        <p:spPr>
          <a:xfrm>
            <a:off x="5421925" y="3916650"/>
            <a:ext cx="277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3LP, Faraji 2015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1300967" y="3831113"/>
            <a:ext cx="1833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LIP, Kajita 1991</a:t>
            </a:r>
            <a:endParaRPr sz="1800" dirty="0">
              <a:solidFill>
                <a:schemeClr val="dk2"/>
              </a:solidFill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4555" y="1017725"/>
            <a:ext cx="2386115" cy="28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1309100" y="4608525"/>
            <a:ext cx="731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3LP is a three linearized pendulum extension for swing dynamics.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14C2DC-A5CB-4890-BF06-9178EF64C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LIP</a:t>
            </a:r>
          </a:p>
        </p:txBody>
      </p:sp>
    </p:spTree>
    <p:extLst>
      <p:ext uri="{BB962C8B-B14F-4D97-AF65-F5344CB8AC3E}">
        <p14:creationId xmlns:p14="http://schemas.microsoft.com/office/powerpoint/2010/main" val="4220294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LIP Dynamics</a:t>
            </a:r>
            <a:endParaRPr/>
          </a:p>
        </p:txBody>
      </p:sp>
      <p:pic>
        <p:nvPicPr>
          <p:cNvPr id="84" name="Google Shape;84;p17" title="Screenshot 2025-12-03 at 7.39.4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375" y="1230512"/>
            <a:ext cx="5282599" cy="344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 title="Screenshot 2025-12-03 at 7.49.20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92375"/>
            <a:ext cx="3244899" cy="3319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00" y="379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Generating a Walking Pattern</a:t>
            </a:r>
            <a:endParaRPr/>
          </a:p>
        </p:txBody>
      </p:sp>
      <p:pic>
        <p:nvPicPr>
          <p:cNvPr id="91" name="Google Shape;91;p18" title="ref_traj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925" y="1092950"/>
            <a:ext cx="6468150" cy="382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the Trajectories are Unstable Equilibriums</a:t>
            </a:r>
            <a:endParaRPr/>
          </a:p>
        </p:txBody>
      </p:sp>
      <p:sp>
        <p:nvSpPr>
          <p:cNvPr id="97" name="Google Shape;97;p19"/>
          <p:cNvSpPr/>
          <p:nvPr/>
        </p:nvSpPr>
        <p:spPr>
          <a:xfrm>
            <a:off x="498353" y="2731600"/>
            <a:ext cx="2883600" cy="3109200"/>
          </a:xfrm>
          <a:prstGeom prst="ellipse">
            <a:avLst/>
          </a:prstGeom>
          <a:solidFill>
            <a:srgbClr val="B6D7A8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6"/>
          </a:p>
        </p:txBody>
      </p:sp>
      <p:sp>
        <p:nvSpPr>
          <p:cNvPr id="98" name="Google Shape;98;p19"/>
          <p:cNvSpPr/>
          <p:nvPr/>
        </p:nvSpPr>
        <p:spPr>
          <a:xfrm>
            <a:off x="84750" y="3697007"/>
            <a:ext cx="3986700" cy="26328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66"/>
          </a:p>
        </p:txBody>
      </p:sp>
      <p:sp>
        <p:nvSpPr>
          <p:cNvPr id="99" name="Google Shape;99;p19"/>
          <p:cNvSpPr/>
          <p:nvPr/>
        </p:nvSpPr>
        <p:spPr>
          <a:xfrm>
            <a:off x="1559900" y="1971100"/>
            <a:ext cx="760500" cy="7605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0" name="Google Shape;100;p19" title="Screenshot 2025-12-03 at 8.09.43 PM.png"/>
          <p:cNvPicPr preferRelativeResize="0"/>
          <p:nvPr/>
        </p:nvPicPr>
        <p:blipFill rotWithShape="1">
          <a:blip r:embed="rId3">
            <a:alphaModFix/>
          </a:blip>
          <a:srcRect l="10610" r="10500"/>
          <a:stretch/>
        </p:blipFill>
        <p:spPr>
          <a:xfrm>
            <a:off x="3827075" y="1231800"/>
            <a:ext cx="4908576" cy="3396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p19"/>
          <p:cNvCxnSpPr/>
          <p:nvPr/>
        </p:nvCxnSpPr>
        <p:spPr>
          <a:xfrm>
            <a:off x="7061725" y="2289650"/>
            <a:ext cx="300900" cy="6582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Closing the Loop Part 1: Discretization (ZOH)</a:t>
            </a:r>
            <a:endParaRPr/>
          </a:p>
        </p:txBody>
      </p:sp>
      <p:pic>
        <p:nvPicPr>
          <p:cNvPr id="107" name="Google Shape;107;p20" title="Screenshot 2025-12-03 at 8.19.48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8950" y="917675"/>
            <a:ext cx="1655300" cy="193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 title="Screenshot 2025-12-03 at 8.20.02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5225" y="1280125"/>
            <a:ext cx="1786750" cy="12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 title="Screenshot 2025-12-03 at 8.21.01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663" y="1408013"/>
            <a:ext cx="33147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 title="Screenshot 2025-12-03 at 8.22.01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813" y="3319300"/>
            <a:ext cx="4520425" cy="900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20"/>
          <p:cNvCxnSpPr>
            <a:stCxn id="109" idx="2"/>
            <a:endCxn id="110" idx="0"/>
          </p:cNvCxnSpPr>
          <p:nvPr/>
        </p:nvCxnSpPr>
        <p:spPr>
          <a:xfrm>
            <a:off x="2375013" y="2360513"/>
            <a:ext cx="0" cy="9588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12" name="Google Shape;112;p20" title="Screenshot 2025-12-03 at 8.24.00 P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92850" y="2996862"/>
            <a:ext cx="1976000" cy="79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 title="Screenshot 2025-12-03 at 8.25.33 PM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77900" y="3747363"/>
            <a:ext cx="2856501" cy="134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1076</Words>
  <Application>Microsoft Office PowerPoint</Application>
  <PresentationFormat>On-screen Show (16:9)</PresentationFormat>
  <Paragraphs>146</Paragraphs>
  <Slides>37</Slides>
  <Notes>23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Simple Light</vt:lpstr>
      <vt:lpstr>Analytical Walking Models + RL towards Less Painful Biped Walking Policies</vt:lpstr>
      <vt:lpstr>Training walking policies is hard and opaque for model free.   Creating walking controllers is tedious and often fragile using classical methods.  Can we create a classical foundation for baseline ability, and use RL to provide robustness?</vt:lpstr>
      <vt:lpstr>To Answer This Question: </vt:lpstr>
      <vt:lpstr>Our Linear Template Models: LIP, 3LP</vt:lpstr>
      <vt:lpstr>3D LIP</vt:lpstr>
      <vt:lpstr>LIP Dynamics</vt:lpstr>
      <vt:lpstr>Generating a Walking Pattern</vt:lpstr>
      <vt:lpstr>However, the Trajectories are Unstable Equilibriums</vt:lpstr>
      <vt:lpstr>Closing the Loop Part 1: Discretization (ZOH)</vt:lpstr>
      <vt:lpstr>Closing the Loop Part 2: LQR and the Riccati</vt:lpstr>
      <vt:lpstr>Our Gait is Stable for Random Disturbances!</vt:lpstr>
      <vt:lpstr>But NOT Stable for Noisy Footsteps :(</vt:lpstr>
      <vt:lpstr>Problem: We don’t observe footstep error, and it’s difficult to model  Solution: Use RL to compute a residual for foot placement!</vt:lpstr>
      <vt:lpstr>LIP RL Setup</vt:lpstr>
      <vt:lpstr>PowerPoint Presentation</vt:lpstr>
      <vt:lpstr>3LP</vt:lpstr>
      <vt:lpstr>3LP Dynamics</vt:lpstr>
      <vt:lpstr>Two Phases: Hybrid Model → Total Stride Map</vt:lpstr>
      <vt:lpstr>Use the Stride Map + Nullspace Conditions for Reference Gait</vt:lpstr>
      <vt:lpstr>Use the Stride Map + Nullspace Conditions for Reference Gait</vt:lpstr>
      <vt:lpstr>Reference Gait Generation From Selected Nullspace Criteria</vt:lpstr>
      <vt:lpstr>DLQR and Time Projection Controller</vt:lpstr>
      <vt:lpstr>Open Loop vs. DLQR Time Proj. 5 cm Perturbation</vt:lpstr>
      <vt:lpstr>OK! Stabilizing 3LP is not hopeless.</vt:lpstr>
      <vt:lpstr>3LP RL Setting On Policy Stochastic Actor Critic, TD(0)</vt:lpstr>
      <vt:lpstr>3LP RL Setting</vt:lpstr>
      <vt:lpstr>Parameterization for Actor Critic</vt:lpstr>
      <vt:lpstr>Critic Parameterization: Linear Combination of Quad Monomials</vt:lpstr>
      <vt:lpstr>Reward (Cost) Function and Termination</vt:lpstr>
      <vt:lpstr>In practice – AC stalled,  PPO</vt:lpstr>
      <vt:lpstr>In progress – but PPO also stalled</vt:lpstr>
      <vt:lpstr>Residuals and Torques Looks Reasonable, But Policy is Poor</vt:lpstr>
      <vt:lpstr>Residuals and Torques Looks Reasonable, But Policy is Poor</vt:lpstr>
      <vt:lpstr>Conclusions</vt:lpstr>
      <vt:lpstr>Insights</vt:lpstr>
      <vt:lpstr>Lastly,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RL Final Project Presentation</dc:title>
  <cp:lastModifiedBy>Noah Fisher</cp:lastModifiedBy>
  <cp:revision>49</cp:revision>
  <dcterms:modified xsi:type="dcterms:W3CDTF">2025-12-19T05:20:46Z</dcterms:modified>
</cp:coreProperties>
</file>